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1" r:id="rId4"/>
    <p:sldMasterId id="2147483688" r:id="rId5"/>
    <p:sldMasterId id="2147483695" r:id="rId6"/>
    <p:sldMasterId id="2147483702" r:id="rId7"/>
    <p:sldMasterId id="2147483709" r:id="rId8"/>
    <p:sldMasterId id="2147483741" r:id="rId9"/>
    <p:sldMasterId id="2147483749" r:id="rId10"/>
    <p:sldMasterId id="2147483756" r:id="rId11"/>
    <p:sldMasterId id="2147483763" r:id="rId12"/>
    <p:sldMasterId id="2147483770" r:id="rId13"/>
    <p:sldMasterId id="2147483777" r:id="rId14"/>
    <p:sldMasterId id="2147483784" r:id="rId15"/>
    <p:sldMasterId id="2147483791" r:id="rId16"/>
    <p:sldMasterId id="2147483798" r:id="rId17"/>
  </p:sldMasterIdLst>
  <p:notesMasterIdLst>
    <p:notesMasterId r:id="rId44"/>
  </p:notesMasterIdLst>
  <p:handoutMasterIdLst>
    <p:handoutMasterId r:id="rId45"/>
  </p:handoutMasterIdLst>
  <p:sldIdLst>
    <p:sldId id="257" r:id="rId18"/>
    <p:sldId id="324" r:id="rId19"/>
    <p:sldId id="347" r:id="rId20"/>
    <p:sldId id="296" r:id="rId21"/>
    <p:sldId id="346" r:id="rId22"/>
    <p:sldId id="345" r:id="rId23"/>
    <p:sldId id="348" r:id="rId24"/>
    <p:sldId id="325" r:id="rId25"/>
    <p:sldId id="349" r:id="rId26"/>
    <p:sldId id="344" r:id="rId27"/>
    <p:sldId id="350" r:id="rId28"/>
    <p:sldId id="326" r:id="rId29"/>
    <p:sldId id="343" r:id="rId30"/>
    <p:sldId id="351" r:id="rId31"/>
    <p:sldId id="328" r:id="rId32"/>
    <p:sldId id="352" r:id="rId33"/>
    <p:sldId id="356" r:id="rId34"/>
    <p:sldId id="353" r:id="rId35"/>
    <p:sldId id="354" r:id="rId36"/>
    <p:sldId id="358" r:id="rId37"/>
    <p:sldId id="355" r:id="rId38"/>
    <p:sldId id="332" r:id="rId39"/>
    <p:sldId id="359" r:id="rId40"/>
    <p:sldId id="333" r:id="rId41"/>
    <p:sldId id="357" r:id="rId42"/>
    <p:sldId id="36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7FA"/>
    <a:srgbClr val="5E8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4660"/>
  </p:normalViewPr>
  <p:slideViewPr>
    <p:cSldViewPr>
      <p:cViewPr varScale="1">
        <p:scale>
          <a:sx n="130" d="100"/>
          <a:sy n="130" d="100"/>
        </p:scale>
        <p:origin x="128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37025-16B9-41E4-A541-FB57155DA5A7}" type="doc">
      <dgm:prSet loTypeId="urn:diagrams.loki3.com/Bracke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2E78C-7AFE-4A6D-B393-00D2137BE11A}">
      <dgm:prSet phldrT="[Text]" custT="1"/>
      <dgm:spPr/>
      <dgm:t>
        <a:bodyPr/>
        <a:lstStyle/>
        <a:p>
          <a:r>
            <a:rPr lang="en-US" sz="2000" b="1" i="1" dirty="0" smtClean="0"/>
            <a:t>FCL</a:t>
          </a:r>
          <a:endParaRPr lang="en-US" sz="2000" b="1" i="1" dirty="0"/>
        </a:p>
      </dgm:t>
    </dgm:pt>
    <dgm:pt modelId="{8D9C4795-D0EB-4FF6-B370-616FE9C3D7CB}" type="parTrans" cxnId="{E0629BB5-DB9D-4748-BF80-84838CB59F80}">
      <dgm:prSet/>
      <dgm:spPr/>
      <dgm:t>
        <a:bodyPr/>
        <a:lstStyle/>
        <a:p>
          <a:endParaRPr lang="en-US"/>
        </a:p>
      </dgm:t>
    </dgm:pt>
    <dgm:pt modelId="{9D64B8D2-E411-4F7C-9549-EEC10FA24FB8}" type="sibTrans" cxnId="{E0629BB5-DB9D-4748-BF80-84838CB59F80}">
      <dgm:prSet/>
      <dgm:spPr/>
      <dgm:t>
        <a:bodyPr/>
        <a:lstStyle/>
        <a:p>
          <a:endParaRPr lang="en-US"/>
        </a:p>
      </dgm:t>
    </dgm:pt>
    <dgm:pt modelId="{1A02EE46-53BA-4921-AFD7-B7452E706218}">
      <dgm:prSet phldrT="[Text]" custT="1"/>
      <dgm:spPr/>
      <dgm:t>
        <a:bodyPr/>
        <a:lstStyle/>
        <a:p>
          <a:r>
            <a:rPr lang="en-US" sz="1200" dirty="0" smtClean="0"/>
            <a:t>2-100:  Administrative determination that a company is eligible for access to classified information or contract</a:t>
          </a:r>
          <a:endParaRPr lang="en-US" sz="1200" dirty="0"/>
        </a:p>
      </dgm:t>
    </dgm:pt>
    <dgm:pt modelId="{A8379D18-5C9D-462A-A741-FA808EAB9CBC}" type="parTrans" cxnId="{48F11170-8903-4052-B9C8-24A2FED6B336}">
      <dgm:prSet/>
      <dgm:spPr/>
      <dgm:t>
        <a:bodyPr/>
        <a:lstStyle/>
        <a:p>
          <a:endParaRPr lang="en-US"/>
        </a:p>
      </dgm:t>
    </dgm:pt>
    <dgm:pt modelId="{098240AC-01BA-46C6-A279-CE986769985B}" type="sibTrans" cxnId="{48F11170-8903-4052-B9C8-24A2FED6B336}">
      <dgm:prSet/>
      <dgm:spPr/>
      <dgm:t>
        <a:bodyPr/>
        <a:lstStyle/>
        <a:p>
          <a:endParaRPr lang="en-US"/>
        </a:p>
      </dgm:t>
    </dgm:pt>
    <dgm:pt modelId="{7D83B86B-C1FA-4CC3-88CB-A40D5CB55051}">
      <dgm:prSet phldrT="[Text]" custT="1"/>
      <dgm:spPr/>
      <dgm:t>
        <a:bodyPr/>
        <a:lstStyle/>
        <a:p>
          <a:r>
            <a:rPr lang="en-US" sz="2000" b="1" i="1" dirty="0" smtClean="0"/>
            <a:t>PCL</a:t>
          </a:r>
          <a:endParaRPr lang="en-US" sz="2000" b="1" i="1" dirty="0"/>
        </a:p>
      </dgm:t>
    </dgm:pt>
    <dgm:pt modelId="{E86C5A3F-A98C-45F4-8103-E146A19D622D}" type="parTrans" cxnId="{6CC30B55-D48F-414C-BE4C-5D365407250E}">
      <dgm:prSet/>
      <dgm:spPr/>
      <dgm:t>
        <a:bodyPr/>
        <a:lstStyle/>
        <a:p>
          <a:endParaRPr lang="en-US"/>
        </a:p>
      </dgm:t>
    </dgm:pt>
    <dgm:pt modelId="{940C735E-C5B2-41DC-91D2-886AEC2AC641}" type="sibTrans" cxnId="{6CC30B55-D48F-414C-BE4C-5D365407250E}">
      <dgm:prSet/>
      <dgm:spPr/>
      <dgm:t>
        <a:bodyPr/>
        <a:lstStyle/>
        <a:p>
          <a:endParaRPr lang="en-US"/>
        </a:p>
      </dgm:t>
    </dgm:pt>
    <dgm:pt modelId="{CD10C781-0BBB-47DF-B54B-A23135A3FFBD}">
      <dgm:prSet phldrT="[Text]" custT="1"/>
      <dgm:spPr/>
      <dgm:t>
        <a:bodyPr/>
        <a:lstStyle/>
        <a:p>
          <a:r>
            <a:rPr lang="en-US" sz="1200" dirty="0" smtClean="0"/>
            <a:t>2-102:  Contractor cannot apply for its own FCL – GSA or another cleared contractor may sponsor you for an FCL</a:t>
          </a:r>
          <a:endParaRPr lang="en-US" sz="1200" dirty="0"/>
        </a:p>
      </dgm:t>
    </dgm:pt>
    <dgm:pt modelId="{0D0F1031-0822-44C0-B09A-0E19D6FAB7F1}" type="parTrans" cxnId="{D88770D8-D676-444F-AA73-23F054AF6ED0}">
      <dgm:prSet/>
      <dgm:spPr/>
      <dgm:t>
        <a:bodyPr/>
        <a:lstStyle/>
        <a:p>
          <a:endParaRPr lang="en-US"/>
        </a:p>
      </dgm:t>
    </dgm:pt>
    <dgm:pt modelId="{A107CCF6-309F-46CE-8105-1AAC13CC3119}" type="sibTrans" cxnId="{D88770D8-D676-444F-AA73-23F054AF6ED0}">
      <dgm:prSet/>
      <dgm:spPr/>
      <dgm:t>
        <a:bodyPr/>
        <a:lstStyle/>
        <a:p>
          <a:endParaRPr lang="en-US"/>
        </a:p>
      </dgm:t>
    </dgm:pt>
    <dgm:pt modelId="{45E1BB03-65A4-4FF6-A113-6D8C85D77C62}">
      <dgm:prSet phldrT="[Text]" custT="1"/>
      <dgm:spPr/>
      <dgm:t>
        <a:bodyPr/>
        <a:lstStyle/>
        <a:p>
          <a:r>
            <a:rPr lang="en-US" sz="1200" dirty="0" smtClean="0"/>
            <a:t>2-109:  Parent-Subsidiary Relationships – two Different entities, two different DD 254s</a:t>
          </a:r>
          <a:endParaRPr lang="en-US" sz="1200" dirty="0"/>
        </a:p>
      </dgm:t>
    </dgm:pt>
    <dgm:pt modelId="{DE9A346D-045F-41DA-8367-2CEA6BADE3FC}" type="parTrans" cxnId="{76D2536D-87B9-4B6D-89C4-98C6A58C7005}">
      <dgm:prSet/>
      <dgm:spPr/>
      <dgm:t>
        <a:bodyPr/>
        <a:lstStyle/>
        <a:p>
          <a:endParaRPr lang="en-US"/>
        </a:p>
      </dgm:t>
    </dgm:pt>
    <dgm:pt modelId="{278CE4E9-873C-4B86-9CB2-575B59053645}" type="sibTrans" cxnId="{76D2536D-87B9-4B6D-89C4-98C6A58C7005}">
      <dgm:prSet/>
      <dgm:spPr/>
      <dgm:t>
        <a:bodyPr/>
        <a:lstStyle/>
        <a:p>
          <a:endParaRPr lang="en-US"/>
        </a:p>
      </dgm:t>
    </dgm:pt>
    <dgm:pt modelId="{9B04B018-9C7B-4B15-9E6A-732EE0142558}">
      <dgm:prSet phldrT="[Text]" custT="1"/>
      <dgm:spPr/>
      <dgm:t>
        <a:bodyPr/>
        <a:lstStyle/>
        <a:p>
          <a:r>
            <a:rPr lang="en-US" sz="1200" dirty="0" smtClean="0"/>
            <a:t>2-104:  PCLs Required  in connection w/FCL.  KMP’s = A Senior Management rep. and FSO must always be cleared to the FCL level</a:t>
          </a:r>
          <a:endParaRPr lang="en-US" sz="1200" dirty="0"/>
        </a:p>
      </dgm:t>
    </dgm:pt>
    <dgm:pt modelId="{648DEA48-DF84-4516-BFA0-66BBFD8DD8FC}" type="parTrans" cxnId="{660110A2-74DF-492B-AC4C-044D0E04E58D}">
      <dgm:prSet/>
      <dgm:spPr/>
      <dgm:t>
        <a:bodyPr/>
        <a:lstStyle/>
        <a:p>
          <a:endParaRPr lang="en-US"/>
        </a:p>
      </dgm:t>
    </dgm:pt>
    <dgm:pt modelId="{34C72068-E589-4183-8480-F67101EF846C}" type="sibTrans" cxnId="{660110A2-74DF-492B-AC4C-044D0E04E58D}">
      <dgm:prSet/>
      <dgm:spPr/>
      <dgm:t>
        <a:bodyPr/>
        <a:lstStyle/>
        <a:p>
          <a:endParaRPr lang="en-US"/>
        </a:p>
      </dgm:t>
    </dgm:pt>
    <dgm:pt modelId="{A2DA5163-BFAC-4F2F-9F7D-A048D54DDB00}">
      <dgm:prSet phldrT="[Text]" custT="1"/>
      <dgm:spPr/>
      <dgm:t>
        <a:bodyPr/>
        <a:lstStyle/>
        <a:p>
          <a:r>
            <a:rPr lang="en-US" sz="1200" dirty="0" smtClean="0"/>
            <a:t>2-200b:  Cognizant Security Agency (CSA) Database = JPAS.  Contractors are responsible for ensuring the system of record (JPAS) is accurate</a:t>
          </a:r>
          <a:endParaRPr lang="en-US" sz="1200" dirty="0"/>
        </a:p>
      </dgm:t>
    </dgm:pt>
    <dgm:pt modelId="{D7935162-34E6-4966-A09A-4B96EDC7E213}" type="parTrans" cxnId="{6E6B55FA-7418-49AF-B456-E61EF4D362B6}">
      <dgm:prSet/>
      <dgm:spPr/>
      <dgm:t>
        <a:bodyPr/>
        <a:lstStyle/>
        <a:p>
          <a:endParaRPr lang="en-US"/>
        </a:p>
      </dgm:t>
    </dgm:pt>
    <dgm:pt modelId="{E6C662B0-F780-4357-B177-603C9DF873CB}" type="sibTrans" cxnId="{6E6B55FA-7418-49AF-B456-E61EF4D362B6}">
      <dgm:prSet/>
      <dgm:spPr/>
      <dgm:t>
        <a:bodyPr/>
        <a:lstStyle/>
        <a:p>
          <a:endParaRPr lang="en-US"/>
        </a:p>
      </dgm:t>
    </dgm:pt>
    <dgm:pt modelId="{9FFB1E9D-039E-47E6-8AC6-5A21B150AC6F}">
      <dgm:prSet phldrT="[Text]" custT="1"/>
      <dgm:spPr/>
      <dgm:t>
        <a:bodyPr/>
        <a:lstStyle/>
        <a:p>
          <a:r>
            <a:rPr lang="en-US" sz="1200" dirty="0" smtClean="0"/>
            <a:t>Should you maintain a separate database to track your records, it should be compared regularly and frequently</a:t>
          </a:r>
          <a:endParaRPr lang="en-US" sz="1200" dirty="0"/>
        </a:p>
      </dgm:t>
    </dgm:pt>
    <dgm:pt modelId="{8843BC37-0567-42F8-92F6-EDE77D942D1A}" type="parTrans" cxnId="{729DB8EA-DD93-48DE-810B-328B48DB7876}">
      <dgm:prSet/>
      <dgm:spPr/>
      <dgm:t>
        <a:bodyPr/>
        <a:lstStyle/>
        <a:p>
          <a:endParaRPr lang="en-US"/>
        </a:p>
      </dgm:t>
    </dgm:pt>
    <dgm:pt modelId="{4B5CCD36-0E9A-4FC6-8A17-9016485F22DA}" type="sibTrans" cxnId="{729DB8EA-DD93-48DE-810B-328B48DB7876}">
      <dgm:prSet/>
      <dgm:spPr/>
      <dgm:t>
        <a:bodyPr/>
        <a:lstStyle/>
        <a:p>
          <a:endParaRPr lang="en-US"/>
        </a:p>
      </dgm:t>
    </dgm:pt>
    <dgm:pt modelId="{CEF59B80-7DF1-45CC-AD12-9E87902672AB}">
      <dgm:prSet phldrT="[Text]" custT="1"/>
      <dgm:spPr/>
      <dgm:t>
        <a:bodyPr/>
        <a:lstStyle/>
        <a:p>
          <a:r>
            <a:rPr lang="en-US" sz="1200" dirty="0" smtClean="0"/>
            <a:t>JPAS:</a:t>
          </a:r>
          <a:endParaRPr lang="en-US" sz="1200" dirty="0"/>
        </a:p>
      </dgm:t>
    </dgm:pt>
    <dgm:pt modelId="{8ECA0FA3-5983-4262-86F4-7BCB768337D3}" type="parTrans" cxnId="{FEA83734-E759-4F09-B106-0407E9CD37BA}">
      <dgm:prSet/>
      <dgm:spPr/>
      <dgm:t>
        <a:bodyPr/>
        <a:lstStyle/>
        <a:p>
          <a:endParaRPr lang="en-US"/>
        </a:p>
      </dgm:t>
    </dgm:pt>
    <dgm:pt modelId="{4F10D99E-C7AA-45E6-B6A1-B307CF7DCA58}" type="sibTrans" cxnId="{FEA83734-E759-4F09-B106-0407E9CD37BA}">
      <dgm:prSet/>
      <dgm:spPr/>
      <dgm:t>
        <a:bodyPr/>
        <a:lstStyle/>
        <a:p>
          <a:endParaRPr lang="en-US"/>
        </a:p>
      </dgm:t>
    </dgm:pt>
    <dgm:pt modelId="{C98020F9-F2BC-4099-99DC-904107250A92}">
      <dgm:prSet phldrT="[Text]" custT="1"/>
      <dgm:spPr/>
      <dgm:t>
        <a:bodyPr/>
        <a:lstStyle/>
        <a:p>
          <a:r>
            <a:rPr lang="en-US" sz="1200" dirty="0" smtClean="0"/>
            <a:t>It is prohibited to printout JPAS screens</a:t>
          </a:r>
          <a:endParaRPr lang="en-US" sz="1200" dirty="0"/>
        </a:p>
      </dgm:t>
    </dgm:pt>
    <dgm:pt modelId="{B3F40338-EB1B-4E8C-AA91-1828E36A9536}" type="parTrans" cxnId="{70EADC91-D74A-4658-A756-AC867EFBA26C}">
      <dgm:prSet/>
      <dgm:spPr/>
      <dgm:t>
        <a:bodyPr/>
        <a:lstStyle/>
        <a:p>
          <a:endParaRPr lang="en-US"/>
        </a:p>
      </dgm:t>
    </dgm:pt>
    <dgm:pt modelId="{8CEFEF62-169F-41FF-ACED-2627A087D138}" type="sibTrans" cxnId="{70EADC91-D74A-4658-A756-AC867EFBA26C}">
      <dgm:prSet/>
      <dgm:spPr/>
      <dgm:t>
        <a:bodyPr/>
        <a:lstStyle/>
        <a:p>
          <a:endParaRPr lang="en-US"/>
        </a:p>
      </dgm:t>
    </dgm:pt>
    <dgm:pt modelId="{C7CD1497-8B11-4EB2-8CC2-79C4FD5F317A}">
      <dgm:prSet phldrT="[Text]" custT="1"/>
      <dgm:spPr/>
      <dgm:t>
        <a:bodyPr/>
        <a:lstStyle/>
        <a:p>
          <a:r>
            <a:rPr lang="en-US" sz="1200" dirty="0" smtClean="0"/>
            <a:t>Verify KMP Designation</a:t>
          </a:r>
          <a:endParaRPr lang="en-US" sz="1200" dirty="0"/>
        </a:p>
      </dgm:t>
    </dgm:pt>
    <dgm:pt modelId="{E937A205-2F9B-4ED9-A47D-31E8959ACA13}" type="parTrans" cxnId="{5BE966DD-8D9D-4432-BA68-BEABB9D7707D}">
      <dgm:prSet/>
      <dgm:spPr/>
      <dgm:t>
        <a:bodyPr/>
        <a:lstStyle/>
        <a:p>
          <a:endParaRPr lang="en-US"/>
        </a:p>
      </dgm:t>
    </dgm:pt>
    <dgm:pt modelId="{DBCE01C4-CB41-40A8-A704-DAAAF1408FC0}" type="sibTrans" cxnId="{5BE966DD-8D9D-4432-BA68-BEABB9D7707D}">
      <dgm:prSet/>
      <dgm:spPr/>
      <dgm:t>
        <a:bodyPr/>
        <a:lstStyle/>
        <a:p>
          <a:endParaRPr lang="en-US"/>
        </a:p>
      </dgm:t>
    </dgm:pt>
    <dgm:pt modelId="{ABA804F4-1714-42BF-B2A6-24EED1708669}">
      <dgm:prSet phldrT="[Text]" custT="1"/>
      <dgm:spPr/>
      <dgm:t>
        <a:bodyPr/>
        <a:lstStyle/>
        <a:p>
          <a:r>
            <a:rPr lang="en-US" sz="1200" dirty="0" smtClean="0"/>
            <a:t>Consultants: Requires a contract with a person, not a company. </a:t>
          </a:r>
          <a:endParaRPr lang="en-US" sz="1200" dirty="0"/>
        </a:p>
      </dgm:t>
    </dgm:pt>
    <dgm:pt modelId="{E957CE5D-1D14-4E83-A143-FF8953EE9E82}" type="parTrans" cxnId="{A86FFE75-34C8-40F9-ACBD-7F9D45409374}">
      <dgm:prSet/>
      <dgm:spPr/>
      <dgm:t>
        <a:bodyPr/>
        <a:lstStyle/>
        <a:p>
          <a:endParaRPr lang="en-US"/>
        </a:p>
      </dgm:t>
    </dgm:pt>
    <dgm:pt modelId="{446E8D66-C5DA-47BB-AE6C-1B53019A3AD6}" type="sibTrans" cxnId="{A86FFE75-34C8-40F9-ACBD-7F9D45409374}">
      <dgm:prSet/>
      <dgm:spPr/>
      <dgm:t>
        <a:bodyPr/>
        <a:lstStyle/>
        <a:p>
          <a:endParaRPr lang="en-US"/>
        </a:p>
      </dgm:t>
    </dgm:pt>
    <dgm:pt modelId="{A6D74C4B-766D-40B4-B983-58F7D304CB8E}" type="pres">
      <dgm:prSet presAssocID="{4A637025-16B9-41E4-A541-FB57155DA5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2E2FA-DD77-42A4-90B2-68544D18EB72}" type="pres">
      <dgm:prSet presAssocID="{2C12E78C-7AFE-4A6D-B393-00D2137BE11A}" presName="linNode" presStyleCnt="0"/>
      <dgm:spPr/>
    </dgm:pt>
    <dgm:pt modelId="{5B1EF2C2-595D-44A4-A805-417D93127C36}" type="pres">
      <dgm:prSet presAssocID="{2C12E78C-7AFE-4A6D-B393-00D2137BE11A}" presName="parTx" presStyleLbl="revTx" presStyleIdx="0" presStyleCnt="2" custScaleX="422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65F7D-A7DE-4BBC-AA19-EB6943606248}" type="pres">
      <dgm:prSet presAssocID="{2C12E78C-7AFE-4A6D-B393-00D2137BE11A}" presName="bracket" presStyleLbl="parChTrans1D1" presStyleIdx="0" presStyleCnt="2"/>
      <dgm:spPr/>
    </dgm:pt>
    <dgm:pt modelId="{A51EFAC2-F7AF-4691-B091-0886B5DEC49D}" type="pres">
      <dgm:prSet presAssocID="{2C12E78C-7AFE-4A6D-B393-00D2137BE11A}" presName="spH" presStyleCnt="0"/>
      <dgm:spPr/>
    </dgm:pt>
    <dgm:pt modelId="{5425E723-15FE-498C-8028-63FB75CF6B21}" type="pres">
      <dgm:prSet presAssocID="{2C12E78C-7AFE-4A6D-B393-00D2137BE11A}" presName="desTx" presStyleLbl="node1" presStyleIdx="0" presStyleCnt="2" custScaleX="122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BDBD1-A6B9-4099-9B50-77B9DEEDD6B2}" type="pres">
      <dgm:prSet presAssocID="{9D64B8D2-E411-4F7C-9549-EEC10FA24FB8}" presName="spV" presStyleCnt="0"/>
      <dgm:spPr/>
    </dgm:pt>
    <dgm:pt modelId="{C3B2F08F-5B2A-472C-B91C-9DD586153F5D}" type="pres">
      <dgm:prSet presAssocID="{7D83B86B-C1FA-4CC3-88CB-A40D5CB55051}" presName="linNode" presStyleCnt="0"/>
      <dgm:spPr/>
    </dgm:pt>
    <dgm:pt modelId="{9A86CB15-EE4A-4222-8B27-64D725F3BC13}" type="pres">
      <dgm:prSet presAssocID="{7D83B86B-C1FA-4CC3-88CB-A40D5CB55051}" presName="parTx" presStyleLbl="revTx" presStyleIdx="1" presStyleCnt="2" custScaleX="44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28CBC-C2CF-4195-BE9A-57FD0D571671}" type="pres">
      <dgm:prSet presAssocID="{7D83B86B-C1FA-4CC3-88CB-A40D5CB55051}" presName="bracket" presStyleLbl="parChTrans1D1" presStyleIdx="1" presStyleCnt="2" custScaleX="126167"/>
      <dgm:spPr/>
    </dgm:pt>
    <dgm:pt modelId="{12A689D0-A422-466C-9951-2F558E244829}" type="pres">
      <dgm:prSet presAssocID="{7D83B86B-C1FA-4CC3-88CB-A40D5CB55051}" presName="spH" presStyleCnt="0"/>
      <dgm:spPr/>
    </dgm:pt>
    <dgm:pt modelId="{7BBF033E-F7C8-4633-8A2E-E26748B67992}" type="pres">
      <dgm:prSet presAssocID="{7D83B86B-C1FA-4CC3-88CB-A40D5CB55051}" presName="desTx" presStyleLbl="node1" presStyleIdx="1" presStyleCnt="2" custScaleX="133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7EEB8-DF04-4FA4-B112-A9F650DD031E}" type="presOf" srcId="{C98020F9-F2BC-4099-99DC-904107250A92}" destId="{7BBF033E-F7C8-4633-8A2E-E26748B67992}" srcOrd="0" destOrd="4" presId="urn:diagrams.loki3.com/BracketList"/>
    <dgm:cxn modelId="{729DB8EA-DD93-48DE-810B-328B48DB7876}" srcId="{A2DA5163-BFAC-4F2F-9F7D-A048D54DDB00}" destId="{9FFB1E9D-039E-47E6-8AC6-5A21B150AC6F}" srcOrd="0" destOrd="0" parTransId="{8843BC37-0567-42F8-92F6-EDE77D942D1A}" sibTransId="{4B5CCD36-0E9A-4FC6-8A17-9016485F22DA}"/>
    <dgm:cxn modelId="{0C2904DD-ACDC-4E97-AD7B-BEC5BADC834F}" type="presOf" srcId="{ABA804F4-1714-42BF-B2A6-24EED1708669}" destId="{7BBF033E-F7C8-4633-8A2E-E26748B67992}" srcOrd="0" destOrd="6" presId="urn:diagrams.loki3.com/BracketList"/>
    <dgm:cxn modelId="{02BD57BC-F19A-43DF-B9F6-345CC6F2DFF1}" type="presOf" srcId="{CEF59B80-7DF1-45CC-AD12-9E87902672AB}" destId="{7BBF033E-F7C8-4633-8A2E-E26748B67992}" srcOrd="0" destOrd="3" presId="urn:diagrams.loki3.com/BracketList"/>
    <dgm:cxn modelId="{48F11170-8903-4052-B9C8-24A2FED6B336}" srcId="{2C12E78C-7AFE-4A6D-B393-00D2137BE11A}" destId="{1A02EE46-53BA-4921-AFD7-B7452E706218}" srcOrd="0" destOrd="0" parTransId="{A8379D18-5C9D-462A-A741-FA808EAB9CBC}" sibTransId="{098240AC-01BA-46C6-A279-CE986769985B}"/>
    <dgm:cxn modelId="{6CC30B55-D48F-414C-BE4C-5D365407250E}" srcId="{4A637025-16B9-41E4-A541-FB57155DA5A7}" destId="{7D83B86B-C1FA-4CC3-88CB-A40D5CB55051}" srcOrd="1" destOrd="0" parTransId="{E86C5A3F-A98C-45F4-8103-E146A19D622D}" sibTransId="{940C735E-C5B2-41DC-91D2-886AEC2AC641}"/>
    <dgm:cxn modelId="{74AFF1E3-CBE9-4633-9564-54259253654E}" type="presOf" srcId="{C7CD1497-8B11-4EB2-8CC2-79C4FD5F317A}" destId="{7BBF033E-F7C8-4633-8A2E-E26748B67992}" srcOrd="0" destOrd="5" presId="urn:diagrams.loki3.com/BracketList"/>
    <dgm:cxn modelId="{5BE966DD-8D9D-4432-BA68-BEABB9D7707D}" srcId="{CEF59B80-7DF1-45CC-AD12-9E87902672AB}" destId="{C7CD1497-8B11-4EB2-8CC2-79C4FD5F317A}" srcOrd="1" destOrd="0" parTransId="{E937A205-2F9B-4ED9-A47D-31E8959ACA13}" sibTransId="{DBCE01C4-CB41-40A8-A704-DAAAF1408FC0}"/>
    <dgm:cxn modelId="{08CB7E82-F0D8-4CB0-B526-C14435FB2A78}" type="presOf" srcId="{7D83B86B-C1FA-4CC3-88CB-A40D5CB55051}" destId="{9A86CB15-EE4A-4222-8B27-64D725F3BC13}" srcOrd="0" destOrd="0" presId="urn:diagrams.loki3.com/BracketList"/>
    <dgm:cxn modelId="{9FED2CBC-72BC-4ECA-8764-71F02ED33D9D}" type="presOf" srcId="{45E1BB03-65A4-4FF6-A113-6D8C85D77C62}" destId="{5425E723-15FE-498C-8028-63FB75CF6B21}" srcOrd="0" destOrd="2" presId="urn:diagrams.loki3.com/BracketList"/>
    <dgm:cxn modelId="{D88770D8-D676-444F-AA73-23F054AF6ED0}" srcId="{2C12E78C-7AFE-4A6D-B393-00D2137BE11A}" destId="{CD10C781-0BBB-47DF-B54B-A23135A3FFBD}" srcOrd="1" destOrd="0" parTransId="{0D0F1031-0822-44C0-B09A-0E19D6FAB7F1}" sibTransId="{A107CCF6-309F-46CE-8105-1AAC13CC3119}"/>
    <dgm:cxn modelId="{CF5E14B5-2DED-440B-B727-CC95F53F3D74}" type="presOf" srcId="{9B04B018-9C7B-4B15-9E6A-732EE0142558}" destId="{7BBF033E-F7C8-4633-8A2E-E26748B67992}" srcOrd="0" destOrd="0" presId="urn:diagrams.loki3.com/BracketList"/>
    <dgm:cxn modelId="{CE353E4D-6E5F-44E3-A860-B9B7D21386D7}" type="presOf" srcId="{CD10C781-0BBB-47DF-B54B-A23135A3FFBD}" destId="{5425E723-15FE-498C-8028-63FB75CF6B21}" srcOrd="0" destOrd="1" presId="urn:diagrams.loki3.com/BracketList"/>
    <dgm:cxn modelId="{70EADC91-D74A-4658-A756-AC867EFBA26C}" srcId="{CEF59B80-7DF1-45CC-AD12-9E87902672AB}" destId="{C98020F9-F2BC-4099-99DC-904107250A92}" srcOrd="0" destOrd="0" parTransId="{B3F40338-EB1B-4E8C-AA91-1828E36A9536}" sibTransId="{8CEFEF62-169F-41FF-ACED-2627A087D138}"/>
    <dgm:cxn modelId="{67A977AB-2C48-4B6F-8D11-652DD079F800}" type="presOf" srcId="{1A02EE46-53BA-4921-AFD7-B7452E706218}" destId="{5425E723-15FE-498C-8028-63FB75CF6B21}" srcOrd="0" destOrd="0" presId="urn:diagrams.loki3.com/BracketList"/>
    <dgm:cxn modelId="{CB473ADF-D327-4313-98D4-8E70EE5B2CD1}" type="presOf" srcId="{9FFB1E9D-039E-47E6-8AC6-5A21B150AC6F}" destId="{7BBF033E-F7C8-4633-8A2E-E26748B67992}" srcOrd="0" destOrd="2" presId="urn:diagrams.loki3.com/BracketList"/>
    <dgm:cxn modelId="{FEA83734-E759-4F09-B106-0407E9CD37BA}" srcId="{A2DA5163-BFAC-4F2F-9F7D-A048D54DDB00}" destId="{CEF59B80-7DF1-45CC-AD12-9E87902672AB}" srcOrd="1" destOrd="0" parTransId="{8ECA0FA3-5983-4262-86F4-7BCB768337D3}" sibTransId="{4F10D99E-C7AA-45E6-B6A1-B307CF7DCA58}"/>
    <dgm:cxn modelId="{BB4AA2E3-35FF-4065-AB28-191AE6F63DA5}" type="presOf" srcId="{A2DA5163-BFAC-4F2F-9F7D-A048D54DDB00}" destId="{7BBF033E-F7C8-4633-8A2E-E26748B67992}" srcOrd="0" destOrd="1" presId="urn:diagrams.loki3.com/BracketList"/>
    <dgm:cxn modelId="{CCF8E8A5-5857-45F0-90A5-F48E1BBFEF00}" type="presOf" srcId="{4A637025-16B9-41E4-A541-FB57155DA5A7}" destId="{A6D74C4B-766D-40B4-B983-58F7D304CB8E}" srcOrd="0" destOrd="0" presId="urn:diagrams.loki3.com/BracketList"/>
    <dgm:cxn modelId="{6E6B55FA-7418-49AF-B456-E61EF4D362B6}" srcId="{7D83B86B-C1FA-4CC3-88CB-A40D5CB55051}" destId="{A2DA5163-BFAC-4F2F-9F7D-A048D54DDB00}" srcOrd="1" destOrd="0" parTransId="{D7935162-34E6-4966-A09A-4B96EDC7E213}" sibTransId="{E6C662B0-F780-4357-B177-603C9DF873CB}"/>
    <dgm:cxn modelId="{E0629BB5-DB9D-4748-BF80-84838CB59F80}" srcId="{4A637025-16B9-41E4-A541-FB57155DA5A7}" destId="{2C12E78C-7AFE-4A6D-B393-00D2137BE11A}" srcOrd="0" destOrd="0" parTransId="{8D9C4795-D0EB-4FF6-B370-616FE9C3D7CB}" sibTransId="{9D64B8D2-E411-4F7C-9549-EEC10FA24FB8}"/>
    <dgm:cxn modelId="{5F9186F8-3370-412A-9388-85BCFF0C9C15}" type="presOf" srcId="{2C12E78C-7AFE-4A6D-B393-00D2137BE11A}" destId="{5B1EF2C2-595D-44A4-A805-417D93127C36}" srcOrd="0" destOrd="0" presId="urn:diagrams.loki3.com/BracketList"/>
    <dgm:cxn modelId="{76D2536D-87B9-4B6D-89C4-98C6A58C7005}" srcId="{2C12E78C-7AFE-4A6D-B393-00D2137BE11A}" destId="{45E1BB03-65A4-4FF6-A113-6D8C85D77C62}" srcOrd="2" destOrd="0" parTransId="{DE9A346D-045F-41DA-8367-2CEA6BADE3FC}" sibTransId="{278CE4E9-873C-4B86-9CB2-575B59053645}"/>
    <dgm:cxn modelId="{660110A2-74DF-492B-AC4C-044D0E04E58D}" srcId="{7D83B86B-C1FA-4CC3-88CB-A40D5CB55051}" destId="{9B04B018-9C7B-4B15-9E6A-732EE0142558}" srcOrd="0" destOrd="0" parTransId="{648DEA48-DF84-4516-BFA0-66BBFD8DD8FC}" sibTransId="{34C72068-E589-4183-8480-F67101EF846C}"/>
    <dgm:cxn modelId="{A86FFE75-34C8-40F9-ACBD-7F9D45409374}" srcId="{7D83B86B-C1FA-4CC3-88CB-A40D5CB55051}" destId="{ABA804F4-1714-42BF-B2A6-24EED1708669}" srcOrd="2" destOrd="0" parTransId="{E957CE5D-1D14-4E83-A143-FF8953EE9E82}" sibTransId="{446E8D66-C5DA-47BB-AE6C-1B53019A3AD6}"/>
    <dgm:cxn modelId="{F5220C27-B5DA-4EC7-9B92-C1F4F3784B32}" type="presParOf" srcId="{A6D74C4B-766D-40B4-B983-58F7D304CB8E}" destId="{AAA2E2FA-DD77-42A4-90B2-68544D18EB72}" srcOrd="0" destOrd="0" presId="urn:diagrams.loki3.com/BracketList"/>
    <dgm:cxn modelId="{712D1572-7F9D-4BAB-A940-4BADD0AD2D97}" type="presParOf" srcId="{AAA2E2FA-DD77-42A4-90B2-68544D18EB72}" destId="{5B1EF2C2-595D-44A4-A805-417D93127C36}" srcOrd="0" destOrd="0" presId="urn:diagrams.loki3.com/BracketList"/>
    <dgm:cxn modelId="{778DFA2B-49BD-4299-9C4E-7CD41B36A2AE}" type="presParOf" srcId="{AAA2E2FA-DD77-42A4-90B2-68544D18EB72}" destId="{13765F7D-A7DE-4BBC-AA19-EB6943606248}" srcOrd="1" destOrd="0" presId="urn:diagrams.loki3.com/BracketList"/>
    <dgm:cxn modelId="{74F2AFAC-F932-4B26-A165-D0C2C7277E0A}" type="presParOf" srcId="{AAA2E2FA-DD77-42A4-90B2-68544D18EB72}" destId="{A51EFAC2-F7AF-4691-B091-0886B5DEC49D}" srcOrd="2" destOrd="0" presId="urn:diagrams.loki3.com/BracketList"/>
    <dgm:cxn modelId="{0F8D50EB-6CA5-4031-B5D2-1EE4140B1BFF}" type="presParOf" srcId="{AAA2E2FA-DD77-42A4-90B2-68544D18EB72}" destId="{5425E723-15FE-498C-8028-63FB75CF6B21}" srcOrd="3" destOrd="0" presId="urn:diagrams.loki3.com/BracketList"/>
    <dgm:cxn modelId="{7B88F5C2-106C-4B48-9910-5E7C6E0ECA39}" type="presParOf" srcId="{A6D74C4B-766D-40B4-B983-58F7D304CB8E}" destId="{E35BDBD1-A6B9-4099-9B50-77B9DEEDD6B2}" srcOrd="1" destOrd="0" presId="urn:diagrams.loki3.com/BracketList"/>
    <dgm:cxn modelId="{AF99FCBB-5F4E-4354-A9EF-496EA2F890E4}" type="presParOf" srcId="{A6D74C4B-766D-40B4-B983-58F7D304CB8E}" destId="{C3B2F08F-5B2A-472C-B91C-9DD586153F5D}" srcOrd="2" destOrd="0" presId="urn:diagrams.loki3.com/BracketList"/>
    <dgm:cxn modelId="{480D2C2D-A0EE-4C1D-A28B-AE58E6A67355}" type="presParOf" srcId="{C3B2F08F-5B2A-472C-B91C-9DD586153F5D}" destId="{9A86CB15-EE4A-4222-8B27-64D725F3BC13}" srcOrd="0" destOrd="0" presId="urn:diagrams.loki3.com/BracketList"/>
    <dgm:cxn modelId="{A564619A-7F17-41EA-B5B6-68AC1F33F12F}" type="presParOf" srcId="{C3B2F08F-5B2A-472C-B91C-9DD586153F5D}" destId="{95C28CBC-C2CF-4195-BE9A-57FD0D571671}" srcOrd="1" destOrd="0" presId="urn:diagrams.loki3.com/BracketList"/>
    <dgm:cxn modelId="{BFFE960C-C795-4E29-95BE-E7F69EF67B02}" type="presParOf" srcId="{C3B2F08F-5B2A-472C-B91C-9DD586153F5D}" destId="{12A689D0-A422-466C-9951-2F558E244829}" srcOrd="2" destOrd="0" presId="urn:diagrams.loki3.com/BracketList"/>
    <dgm:cxn modelId="{746FA152-B4F8-44DF-A8A1-5B1ECFB28A22}" type="presParOf" srcId="{C3B2F08F-5B2A-472C-B91C-9DD586153F5D}" destId="{7BBF033E-F7C8-4633-8A2E-E26748B6799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10C8-4A3E-431E-B438-9D56F8499B3E}" type="datetimeFigureOut">
              <a:rPr lang="en-US" smtClean="0"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47E2-BB2E-4F3F-AA9A-8552AB8137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231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0DE4-98FC-4F30-AAD2-B48CB9D726AF}" type="datetimeFigureOut">
              <a:rPr lang="en-US" smtClean="0"/>
              <a:t>8/16/2016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5BF3-8F6B-4412-AACF-645E7545A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909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74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1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5" y="458992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71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2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848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4" y="1917877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11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02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550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1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28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1087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48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45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2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85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6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558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729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69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1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4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8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9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8911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80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19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42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1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1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75339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3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26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50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8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06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5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3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5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1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2" y="5460365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7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617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3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846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5" y="458992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8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4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0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4" y="1917877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6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0188"/>
            <a:ext cx="8234565" cy="1143000"/>
          </a:xfrm>
        </p:spPr>
        <p:txBody>
          <a:bodyPr anchor="b"/>
          <a:lstStyle>
            <a:lvl1pPr algn="ctr" defTabSz="877888">
              <a:lnSpc>
                <a:spcPct val="100000"/>
              </a:lnSpc>
              <a:defRPr sz="440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004166"/>
            <a:ext cx="8221663" cy="492443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lang="en-US" sz="32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09687"/>
            <a:ext cx="3648313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90902"/>
            <a:ext cx="3648313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79425" y="3911600"/>
            <a:ext cx="8221663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 algn="ctr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 defTabSz="457200">
              <a:defRPr/>
            </a:pPr>
            <a:r>
              <a:rPr lang="en-US" sz="9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© 2015 Lockheed Martin.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4981" y="223981"/>
            <a:ext cx="2856106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42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347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63121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effectLst/>
              </a:defRPr>
            </a:lvl1pPr>
            <a:lvl2pPr>
              <a:defRPr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baseline="0"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6138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solidFill>
                  <a:srgbClr val="00347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70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 wrap="square" anchor="ctr" anchorCtr="0">
            <a:spAutoFit/>
          </a:bodyPr>
          <a:lstStyle>
            <a:lvl1pPr algn="ctr">
              <a:defRPr sz="4400">
                <a:solidFill>
                  <a:srgbClr val="00347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97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812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661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953" y="1857840"/>
            <a:ext cx="6622094" cy="3129620"/>
          </a:xfrm>
          <a:prstGeom prst="rect">
            <a:avLst/>
          </a:prstGeom>
        </p:spPr>
      </p:pic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 defTabSz="457200">
              <a:defRPr/>
            </a:pPr>
            <a:r>
              <a:rPr lang="en-US" sz="900" cap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© 2015 Lockheed Martin.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2289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650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4232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41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8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10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8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723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5434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94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4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169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5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786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78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740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10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11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98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0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948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6589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68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03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295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112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353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55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75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990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88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6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913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50670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904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1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570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2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3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2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3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0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" y="5460364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758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1753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 defTabSz="911225">
              <a:defRPr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498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651468"/>
            <a:ext cx="8234160" cy="677108"/>
          </a:xfrm>
        </p:spPr>
        <p:txBody>
          <a:bodyPr>
            <a:spAutoFit/>
          </a:bodyPr>
          <a:lstStyle>
            <a:lvl1pPr algn="ctr">
              <a:defRPr sz="4400">
                <a:solidFill>
                  <a:srgbClr val="002F6C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697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318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4552" y="1917876"/>
            <a:ext cx="6394895" cy="30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0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501721"/>
            <a:ext cx="8234565" cy="1143000"/>
          </a:xfrm>
        </p:spPr>
        <p:txBody>
          <a:bodyPr anchor="b"/>
          <a:lstStyle>
            <a:lvl1pPr algn="ctr" defTabSz="877888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965" y="2970480"/>
            <a:ext cx="8221663" cy="55399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lang="en-US" sz="3600" b="1" dirty="0">
                <a:solidFill>
                  <a:schemeClr val="bg2"/>
                </a:solidFill>
                <a:effectLst/>
                <a:latin typeface="Arial"/>
                <a:ea typeface="ＭＳ Ｐゴシック" pitchFamily="-112" charset="-128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440427"/>
            <a:ext cx="363878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721643"/>
            <a:ext cx="363878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61965" y="3914206"/>
            <a:ext cx="8221663" cy="3693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2753" y="219457"/>
            <a:ext cx="2828811" cy="682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2" y="5460365"/>
            <a:ext cx="2589397" cy="521050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2393157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906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3"/>
            <a:ext cx="8224837" cy="1508105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effectLst/>
              </a:defRPr>
            </a:lvl1pPr>
            <a:lvl2pPr>
              <a:defRPr sz="2000" baseline="0">
                <a:solidFill>
                  <a:schemeClr val="tx1"/>
                </a:solidFill>
                <a:effectLst/>
              </a:defRPr>
            </a:lvl2pPr>
            <a:lvl3pPr>
              <a:buSzPct val="80000"/>
              <a:defRPr sz="2000" baseline="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>
                <a:effectLst/>
              </a:defRPr>
            </a:lvl5pPr>
            <a:lvl6pPr>
              <a:defRPr>
                <a:solidFill>
                  <a:schemeClr val="tx1"/>
                </a:solidFill>
                <a:effectLst/>
              </a:defRPr>
            </a:lvl6pPr>
            <a:lvl8pPr>
              <a:defRPr>
                <a:solidFill>
                  <a:schemeClr val="tx1"/>
                </a:solidFill>
                <a:effectLst/>
              </a:defRPr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711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2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2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6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40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5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3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0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96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33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5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7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9" y="6469733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1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3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7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6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28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10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6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8" y="6469732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583363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64656387-9EC9-2A48-B681-9EB8401986DC}" type="slidenum">
              <a:rPr lang="en-US" sz="800">
                <a:solidFill>
                  <a:srgbClr val="000000"/>
                </a:solidFill>
                <a:ea typeface="ＭＳ Ｐゴシック" charset="0"/>
                <a:cs typeface="Arial"/>
              </a:rPr>
              <a:pPr algn="ct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charset="0"/>
              <a:cs typeface="Arial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5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393157" y="6546850"/>
            <a:ext cx="4373563" cy="2476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 cap="all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LOCKHEED MARTIN PROPRIETARY INFORMATION</a:t>
            </a:r>
            <a:endParaRPr lang="en-US" dirty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9" y="6469733"/>
            <a:ext cx="1482231" cy="298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671" y="219457"/>
            <a:ext cx="1447892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9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Arial"/>
          <a:ea typeface="ＭＳ Ｐゴシック" pitchFamily="-112" charset="-128"/>
          <a:cs typeface="Arial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–"/>
        <a:defRPr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968375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defRPr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991"/>
            <a:ext cx="7409486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1" cy="187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196" y="223981"/>
            <a:ext cx="1447892" cy="68427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701088" y="6619875"/>
            <a:ext cx="4429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87413" eaLnBrk="0" hangingPunct="0">
              <a:spcBef>
                <a:spcPct val="50000"/>
              </a:spcBef>
              <a:defRPr/>
            </a:pPr>
            <a:fld id="{64656387-9EC9-2A48-B681-9EB8401986DC}" type="slidenum">
              <a:rPr lang="en-US" sz="900" kern="0">
                <a:solidFill>
                  <a:srgbClr val="000000"/>
                </a:solidFill>
                <a:latin typeface="Calibri"/>
                <a:cs typeface="Calibri"/>
              </a:rPr>
              <a:pPr algn="ct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557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rgbClr val="003478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1pPr>
      <a:lvl2pPr marL="511175" indent="-279400" algn="l" defTabSz="887413" rtl="0" eaLnBrk="1" fontAlgn="base" hangingPunct="1">
        <a:spcBef>
          <a:spcPts val="600"/>
        </a:spcBef>
        <a:spcAft>
          <a:spcPct val="0"/>
        </a:spcAft>
        <a:buSzPct val="100000"/>
        <a:buChar char="–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744538" indent="-233363" algn="l" defTabSz="887413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4pPr>
      <a:lvl5pPr marL="1146175" indent="-177800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iswg.research.ucf.edu/Documents/PPT/AIS%20Auditing%20Overview%20January%202016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461963" y="1181100"/>
            <a:ext cx="8234362" cy="70866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FISWG</a:t>
            </a:r>
            <a:endParaRPr lang="en-US" sz="4400" dirty="0">
              <a:ea typeface="ＭＳ Ｐゴシック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5" y="2433935"/>
            <a:ext cx="8221663" cy="923330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dirty="0" smtClean="0">
                <a:ea typeface="ＭＳ Ｐゴシック" charset="0"/>
              </a:rPr>
              <a:t>NISPOM Basics </a:t>
            </a:r>
          </a:p>
          <a:p>
            <a:pPr>
              <a:spcBef>
                <a:spcPct val="0"/>
              </a:spcBef>
            </a:pPr>
            <a:r>
              <a:rPr lang="en-US" sz="2800" i="1" dirty="0" smtClean="0">
                <a:ea typeface="ＭＳ Ｐゴシック" charset="0"/>
              </a:rPr>
              <a:t>What You Need to Know!</a:t>
            </a:r>
            <a:endParaRPr sz="2800" i="1" dirty="0">
              <a:ea typeface="ＭＳ Ｐゴシック" charset="0"/>
            </a:endParaRPr>
          </a:p>
        </p:txBody>
      </p:sp>
      <p:sp>
        <p:nvSpPr>
          <p:cNvPr id="409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92775" y="5408613"/>
            <a:ext cx="3451225" cy="277812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Chris Deshotel</a:t>
            </a:r>
            <a:endParaRPr lang="en-US" dirty="0">
              <a:ea typeface="ＭＳ Ｐゴシック" charset="0"/>
            </a:endParaRPr>
          </a:p>
        </p:txBody>
      </p:sp>
      <p:sp>
        <p:nvSpPr>
          <p:cNvPr id="410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92775" y="5689600"/>
            <a:ext cx="3451225" cy="24765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Facility Security Officer</a:t>
            </a:r>
            <a:endParaRPr lang="en-US" dirty="0"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657600"/>
            <a:ext cx="8221663" cy="73866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charset="0"/>
              </a:rPr>
              <a:t>Orlando, Florida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charset="0"/>
              </a:rPr>
              <a:t>July 20, 2016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Security Clearances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985706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2-201d - Reinvestigation: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Periodic Reinvestigation’s must be submitted by the investigation date, not the adjudication!</a:t>
            </a: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2-202a - SF-86 review by FSO: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Notification must be made to the employee that the FSO (or designee) will review the SF-86 for completeness and accuracy</a:t>
            </a:r>
          </a:p>
          <a:p>
            <a:pPr marL="284163" indent="-284163"/>
            <a:r>
              <a:rPr lang="en-US" sz="2000" dirty="0" smtClean="0">
                <a:solidFill>
                  <a:srgbClr val="000000"/>
                </a:solidFill>
              </a:rPr>
              <a:t>2-202b - SF-86 Retention: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SF-86’s may only be retained during the clearance process.  Once eligibility has been granted or denied, the retained documentation must be destroyed</a:t>
            </a: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2-208 - Acceptable Proof of Citizenship: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I-9’s are not acceptable proof of citizenship</a:t>
            </a:r>
          </a:p>
        </p:txBody>
      </p:sp>
    </p:spTree>
    <p:extLst>
      <p:ext uri="{BB962C8B-B14F-4D97-AF65-F5344CB8AC3E}">
        <p14:creationId xmlns:p14="http://schemas.microsoft.com/office/powerpoint/2010/main" val="4269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Security Clearances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358116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2-212 - Consultants: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Who is a consultant?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A non-employee who requires access to classified and is under contract to provide professional or technical assistance: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Remember, consultants are paid directly, sub’s are paid company wide</a:t>
            </a:r>
          </a:p>
          <a:p>
            <a:pPr marL="566738" lvl="1" indent="-282575"/>
            <a:r>
              <a:rPr lang="en-US" sz="1600" dirty="0" smtClean="0">
                <a:solidFill>
                  <a:srgbClr val="000000"/>
                </a:solidFill>
              </a:rPr>
              <a:t>What do you need?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A signed Consultant agreement</a:t>
            </a:r>
          </a:p>
          <a:p>
            <a:pPr marL="566738" lvl="1" indent="-282575"/>
            <a:r>
              <a:rPr lang="en-US" sz="1600" dirty="0" smtClean="0">
                <a:solidFill>
                  <a:srgbClr val="000000"/>
                </a:solidFill>
              </a:rPr>
              <a:t>What you need to remember: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Initial security briefing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Annual refresher briefing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Keep the documentation</a:t>
            </a:r>
          </a:p>
          <a:p>
            <a:pPr marL="566738" lvl="1" indent="-282575"/>
            <a:r>
              <a:rPr lang="en-US" sz="1600" dirty="0" smtClean="0">
                <a:solidFill>
                  <a:srgbClr val="000000"/>
                </a:solidFill>
              </a:rPr>
              <a:t>JPAS Category: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Under the Category area in JPAS, it should be “Industry (Consultant) cage code</a:t>
            </a:r>
          </a:p>
        </p:txBody>
      </p:sp>
    </p:spTree>
    <p:extLst>
      <p:ext uri="{BB962C8B-B14F-4D97-AF65-F5344CB8AC3E}">
        <p14:creationId xmlns:p14="http://schemas.microsoft.com/office/powerpoint/2010/main" val="42305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3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52800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Security Training and Briefings</a:t>
            </a:r>
          </a:p>
        </p:txBody>
      </p:sp>
    </p:spTree>
    <p:extLst>
      <p:ext uri="{BB962C8B-B14F-4D97-AF65-F5344CB8AC3E}">
        <p14:creationId xmlns:p14="http://schemas.microsoft.com/office/powerpoint/2010/main" val="21739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Security Training and Briefings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942892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3-102 - FSO Training: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What FSO training is required?</a:t>
            </a:r>
          </a:p>
          <a:p>
            <a:pPr marL="800101" lvl="2" indent="-282575"/>
            <a:r>
              <a:rPr lang="en-US" sz="1600" dirty="0"/>
              <a:t>FSO Program Management for Possessing </a:t>
            </a:r>
            <a:r>
              <a:rPr lang="en-US" sz="1600" dirty="0" smtClean="0"/>
              <a:t>Facilities: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This will  take some time, don’t wait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If you are an AFSO and have been in that positon for more than one year, you must complete the course</a:t>
            </a:r>
          </a:p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3-105 - Classified Information Nondisclosure Agreement (SF-312):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Do not forget to mail the form to PSMO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Process is located on the FISWG website</a:t>
            </a:r>
          </a:p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3-106/3-107 - Initial Security Briefings / Refresher Training: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Provide briefing PRIOR to employee gaining access to classified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Must contain: Threat Awareness, Defensive Security, Security Classification Overview, Reporting Obligations &amp; Requirements and Security Procedures &amp; Duties pertaining to job responsibilities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Refresher training is required annually</a:t>
            </a:r>
          </a:p>
        </p:txBody>
      </p:sp>
    </p:spTree>
    <p:extLst>
      <p:ext uri="{BB962C8B-B14F-4D97-AF65-F5344CB8AC3E}">
        <p14:creationId xmlns:p14="http://schemas.microsoft.com/office/powerpoint/2010/main" val="32074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Security Training and Briefings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1015663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3-108 - Debriefings: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Offsite Briefings:</a:t>
            </a:r>
          </a:p>
          <a:p>
            <a:pPr marL="800101" lvl="2" indent="-282575"/>
            <a:r>
              <a:rPr lang="en-US" sz="1800" dirty="0" smtClean="0">
                <a:solidFill>
                  <a:srgbClr val="000000"/>
                </a:solidFill>
              </a:rPr>
              <a:t>It is permissible to mail the debriefing to the employee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42" y="2628945"/>
            <a:ext cx="4726158" cy="35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5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52800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Safeguarding Classified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0735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Safeguarding Classified Information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677930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5-102 - End of the Day Security Checks: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Is the classified secured?</a:t>
            </a:r>
          </a:p>
          <a:p>
            <a:pPr marL="284163" lvl="0" indent="-284163"/>
            <a:endParaRPr lang="en-US" sz="2000" dirty="0" smtClean="0">
              <a:solidFill>
                <a:srgbClr val="000000"/>
              </a:solidFill>
            </a:endParaRP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5-103a - Subject to Inspection: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Post your signs at your entry &amp; exits</a:t>
            </a:r>
          </a:p>
          <a:p>
            <a:pPr marL="277813" indent="-282575"/>
            <a:endParaRPr lang="en-US" sz="2000" dirty="0" smtClean="0">
              <a:solidFill>
                <a:srgbClr val="000000"/>
              </a:solidFill>
            </a:endParaRPr>
          </a:p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5-103b - Searches: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Use random sampling technique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Consult your legal department</a:t>
            </a:r>
          </a:p>
          <a:p>
            <a:pPr marL="277813" indent="-282575"/>
            <a:endParaRPr lang="en-US" sz="22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51501"/>
            <a:ext cx="1157466" cy="14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Safeguarding Classified Information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872103"/>
          </a:xfrm>
        </p:spPr>
        <p:txBody>
          <a:bodyPr/>
          <a:lstStyle/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5-200 (ISL 2006-01 #9 (5-200) - Information Management System: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Utilize a system to track Secret and Confidential information:</a:t>
            </a:r>
          </a:p>
          <a:p>
            <a:pPr marL="800101" lvl="2" indent="-282575"/>
            <a:r>
              <a:rPr lang="en-US" sz="1800" dirty="0" smtClean="0">
                <a:solidFill>
                  <a:srgbClr val="000000"/>
                </a:solidFill>
              </a:rPr>
              <a:t>Commercial Off The Shelf (COTS) product</a:t>
            </a:r>
          </a:p>
          <a:p>
            <a:pPr marL="800101" lvl="2" indent="-282575"/>
            <a:r>
              <a:rPr lang="en-US" sz="1800" dirty="0" smtClean="0">
                <a:solidFill>
                  <a:srgbClr val="000000"/>
                </a:solidFill>
              </a:rPr>
              <a:t>Excel spreadsheet 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Where is your classified?</a:t>
            </a:r>
          </a:p>
          <a:p>
            <a:pPr marL="800101" lvl="2" indent="-282575"/>
            <a:r>
              <a:rPr lang="en-US" sz="1800" dirty="0" smtClean="0">
                <a:solidFill>
                  <a:srgbClr val="000000"/>
                </a:solidFill>
              </a:rPr>
              <a:t>You must be able to provide DSS with the What, When, and How:</a:t>
            </a:r>
          </a:p>
          <a:p>
            <a:pPr marL="969963" lvl="3" indent="-282575"/>
            <a:r>
              <a:rPr lang="en-US" sz="1800" dirty="0" smtClean="0">
                <a:solidFill>
                  <a:srgbClr val="000000"/>
                </a:solidFill>
              </a:rPr>
              <a:t>Example:  Your systems says document “A” is here, where is it and what happened to it?</a:t>
            </a:r>
          </a:p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5-202 - Receiving Classified Material: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Signed for by “authorized persons”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Make sure your P.O. Box is current (not expired):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Make it a point to check your P.O. Box twice monthly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Make sure your Couriers carry a Courier Card and are properly trained</a:t>
            </a:r>
          </a:p>
          <a:p>
            <a:pPr marL="277813" indent="-282575"/>
            <a:endParaRPr 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Safeguarding Classified Information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231928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5-308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- Protection of Combinations to Security Containers, Cabinets, Vaults, and Closed Areas: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5-308a:  Access:</a:t>
            </a:r>
          </a:p>
          <a:p>
            <a:pPr marL="806451" lvl="2" indent="-284163"/>
            <a:r>
              <a:rPr lang="en-US" sz="1600" dirty="0" smtClean="0">
                <a:solidFill>
                  <a:srgbClr val="000000"/>
                </a:solidFill>
              </a:rPr>
              <a:t>Access is kept to a minimum</a:t>
            </a:r>
          </a:p>
          <a:p>
            <a:pPr marL="806451" lvl="2" indent="-284163"/>
            <a:r>
              <a:rPr lang="en-US" sz="1600" dirty="0" smtClean="0">
                <a:solidFill>
                  <a:srgbClr val="000000"/>
                </a:solidFill>
              </a:rPr>
              <a:t>Access lists must be maintained</a:t>
            </a:r>
          </a:p>
          <a:p>
            <a:pPr marL="806451" lvl="2" indent="-284163"/>
            <a:r>
              <a:rPr lang="en-US" sz="1600" dirty="0" smtClean="0">
                <a:solidFill>
                  <a:srgbClr val="000000"/>
                </a:solidFill>
              </a:rPr>
              <a:t>If someone is listed as having access, they must be aware of the combination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5-308c:  Combinations:</a:t>
            </a:r>
          </a:p>
          <a:p>
            <a:pPr marL="806451" lvl="2" indent="-284163"/>
            <a:r>
              <a:rPr lang="en-US" sz="1600" dirty="0" smtClean="0">
                <a:solidFill>
                  <a:srgbClr val="000000"/>
                </a:solidFill>
              </a:rPr>
              <a:t>Combinations shall be safeguarded in accordance with the highest classification of the stored material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5-308d:  Combination Records:</a:t>
            </a:r>
          </a:p>
          <a:p>
            <a:pPr marL="806451" lvl="2" indent="-284163"/>
            <a:r>
              <a:rPr lang="en-US" sz="1600" dirty="0">
                <a:solidFill>
                  <a:srgbClr val="000000"/>
                </a:solidFill>
              </a:rPr>
              <a:t>Marked as the highest level and kept in a container at that level</a:t>
            </a:r>
          </a:p>
          <a:p>
            <a:pPr marL="566738" lvl="1" indent="-282575"/>
            <a:endParaRPr 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Safeguarding Classified Information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139595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5-309 - Changing Combinations: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5-309:  Changed by persons authorized access to the contents of the container, or by the FSO or his/her designee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5-309a:  Initial use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5-309b:  Termination of employees (Change in Duties)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5-309c:  Compromise or </a:t>
            </a:r>
            <a:r>
              <a:rPr lang="en-US" sz="1800" u="sng" dirty="0" smtClean="0">
                <a:solidFill>
                  <a:srgbClr val="000000"/>
                </a:solidFill>
              </a:rPr>
              <a:t>suspected</a:t>
            </a:r>
            <a:r>
              <a:rPr lang="en-US" sz="1800" dirty="0" smtClean="0">
                <a:solidFill>
                  <a:srgbClr val="000000"/>
                </a:solidFill>
              </a:rPr>
              <a:t> compromise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5-309d:  At the FSO’s discretion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COMSEC – Required every 2 years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284163" indent="-284163"/>
            <a:r>
              <a:rPr lang="en-US" sz="2000" dirty="0" smtClean="0">
                <a:solidFill>
                  <a:srgbClr val="000000"/>
                </a:solidFill>
              </a:rPr>
              <a:t>5-900 - Intrusion </a:t>
            </a:r>
            <a:r>
              <a:rPr lang="en-US" sz="2000" dirty="0">
                <a:solidFill>
                  <a:srgbClr val="000000"/>
                </a:solidFill>
              </a:rPr>
              <a:t>Detection System:</a:t>
            </a:r>
          </a:p>
          <a:p>
            <a:pPr marL="573088" lvl="1" indent="-284163"/>
            <a:r>
              <a:rPr lang="en-US" sz="1800" dirty="0">
                <a:solidFill>
                  <a:srgbClr val="000000"/>
                </a:solidFill>
              </a:rPr>
              <a:t>5-902:  Central Monitoring Station:</a:t>
            </a:r>
          </a:p>
          <a:p>
            <a:pPr marL="806451" lvl="2" indent="-284163"/>
            <a:r>
              <a:rPr lang="en-US" sz="1600" dirty="0">
                <a:solidFill>
                  <a:srgbClr val="000000"/>
                </a:solidFill>
              </a:rPr>
              <a:t>If you have guard services that respond </a:t>
            </a:r>
            <a:r>
              <a:rPr lang="en-US" sz="1600" dirty="0" smtClean="0">
                <a:solidFill>
                  <a:srgbClr val="000000"/>
                </a:solidFill>
              </a:rPr>
              <a:t>to alarms in a </a:t>
            </a:r>
            <a:r>
              <a:rPr lang="en-US" sz="1600" dirty="0">
                <a:solidFill>
                  <a:srgbClr val="000000"/>
                </a:solidFill>
              </a:rPr>
              <a:t>classified </a:t>
            </a:r>
            <a:r>
              <a:rPr lang="en-US" sz="1600" dirty="0" smtClean="0">
                <a:solidFill>
                  <a:srgbClr val="000000"/>
                </a:solidFill>
              </a:rPr>
              <a:t>area, they are required to </a:t>
            </a:r>
            <a:r>
              <a:rPr lang="en-US" sz="1600" dirty="0">
                <a:solidFill>
                  <a:srgbClr val="000000"/>
                </a:solidFill>
              </a:rPr>
              <a:t>have a </a:t>
            </a:r>
            <a:r>
              <a:rPr lang="en-US" sz="1600" dirty="0" smtClean="0">
                <a:solidFill>
                  <a:srgbClr val="000000"/>
                </a:solidFill>
              </a:rPr>
              <a:t>DD-254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Overview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908762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purpose of this briefing is to provide a quick “what you need to </a:t>
            </a:r>
            <a:r>
              <a:rPr lang="en-US" sz="2000" dirty="0" smtClean="0">
                <a:solidFill>
                  <a:srgbClr val="000000"/>
                </a:solidFill>
              </a:rPr>
              <a:t>know,” </a:t>
            </a:r>
            <a:r>
              <a:rPr lang="en-US" sz="2000" dirty="0">
                <a:solidFill>
                  <a:srgbClr val="000000"/>
                </a:solidFill>
              </a:rPr>
              <a:t>chapter </a:t>
            </a:r>
            <a:r>
              <a:rPr lang="en-US" sz="2000" dirty="0" smtClean="0">
                <a:solidFill>
                  <a:srgbClr val="000000"/>
                </a:solidFill>
              </a:rPr>
              <a:t>by chapter review of the NISPOM for new Facility Security Officers (FSOs) and Alternate FSO’s as well as </a:t>
            </a:r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ecurity personnel who may have secondary security responsibilities.</a:t>
            </a: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Due to the allotted time and the necessity to cover chapters properly, the below chapters will not be covered:</a:t>
            </a:r>
          </a:p>
          <a:p>
            <a:pPr marL="573088" lvl="1" indent="-284163"/>
            <a:r>
              <a:rPr lang="en-US" sz="1600" dirty="0" smtClean="0">
                <a:solidFill>
                  <a:srgbClr val="000000"/>
                </a:solidFill>
              </a:rPr>
              <a:t>Chapter 4:  Classification and Marking</a:t>
            </a:r>
          </a:p>
          <a:p>
            <a:pPr marL="573088" lvl="1" indent="-284163"/>
            <a:r>
              <a:rPr lang="en-US" sz="1600" dirty="0" smtClean="0">
                <a:solidFill>
                  <a:srgbClr val="000000"/>
                </a:solidFill>
              </a:rPr>
              <a:t>Chapter 6:  Visits and Meetings</a:t>
            </a:r>
          </a:p>
          <a:p>
            <a:pPr marL="573088" lvl="1" indent="-284163"/>
            <a:r>
              <a:rPr lang="en-US" sz="1600" dirty="0" smtClean="0">
                <a:solidFill>
                  <a:srgbClr val="000000"/>
                </a:solidFill>
              </a:rPr>
              <a:t>Chapter 7:  Subcontracting</a:t>
            </a:r>
          </a:p>
          <a:p>
            <a:pPr marL="573088" lvl="1" indent="-284163"/>
            <a:r>
              <a:rPr lang="en-US" sz="1600" dirty="0" smtClean="0">
                <a:solidFill>
                  <a:srgbClr val="000000"/>
                </a:solidFill>
              </a:rPr>
              <a:t>Chapter 8:  Information System Security</a:t>
            </a: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SAP and SCI will not be covered.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8 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52800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Information </a:t>
            </a:r>
            <a:r>
              <a:rPr lang="en-US" i="1" dirty="0">
                <a:ea typeface="ＭＳ Ｐゴシック" charset="0"/>
              </a:rPr>
              <a:t>System Security</a:t>
            </a:r>
          </a:p>
        </p:txBody>
      </p:sp>
    </p:spTree>
    <p:extLst>
      <p:ext uri="{BB962C8B-B14F-4D97-AF65-F5344CB8AC3E}">
        <p14:creationId xmlns:p14="http://schemas.microsoft.com/office/powerpoint/2010/main" val="26111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charset="0"/>
              </a:rPr>
              <a:t>Information Systems Security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784830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  <a:hlinkClick r:id="rId2"/>
              </a:rPr>
              <a:t>AIS Auditing Overview January 2016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473" y="2438400"/>
            <a:ext cx="2981004" cy="29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9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52800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Special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181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Special Requirements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000821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9-405 - CRYPTO Access Briefing and Debriefing Requirements: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9-405e:  SD 572 Debriefings must be kept for three years</a:t>
            </a:r>
          </a:p>
          <a:p>
            <a:pPr marL="284163" lvl="0" indent="-284163"/>
            <a:endParaRPr lang="en-US" sz="2000" dirty="0" smtClean="0">
              <a:solidFill>
                <a:srgbClr val="000000"/>
              </a:solidFill>
            </a:endParaRPr>
          </a:p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9-407 - Subcontracting COMSEC Work: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Written approval from the GCA is required</a:t>
            </a:r>
          </a:p>
          <a:p>
            <a:pPr marL="284163" indent="-284163"/>
            <a:endParaRPr lang="en-US" sz="2200" dirty="0" smtClean="0">
              <a:solidFill>
                <a:srgbClr val="000000"/>
              </a:solidFill>
            </a:endParaRPr>
          </a:p>
          <a:p>
            <a:pPr marL="806451" lvl="2" indent="-284163"/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7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10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52800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International Security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54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International Security Requirements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277820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10-706 - NATO Briefings: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Maintain NATO debriefings for two years for NATO SECRET and CONFIDENTIAL and three years for COSMIC TOP SECRET</a:t>
            </a:r>
          </a:p>
          <a:p>
            <a:pPr marL="284163" indent="-284163"/>
            <a:endParaRPr lang="en-US" sz="2000" dirty="0" smtClean="0">
              <a:solidFill>
                <a:srgbClr val="000000"/>
              </a:solidFill>
            </a:endParaRPr>
          </a:p>
          <a:p>
            <a:pPr marL="284163" indent="-284163"/>
            <a:r>
              <a:rPr lang="en-US" sz="2000" dirty="0" smtClean="0">
                <a:solidFill>
                  <a:srgbClr val="000000"/>
                </a:solidFill>
              </a:rPr>
              <a:t>10-712b - NATO Combinations:</a:t>
            </a:r>
          </a:p>
          <a:p>
            <a:pPr marL="573088" lvl="1" indent="-284163"/>
            <a:r>
              <a:rPr lang="en-US" sz="1800" dirty="0" smtClean="0">
                <a:solidFill>
                  <a:srgbClr val="000000"/>
                </a:solidFill>
              </a:rPr>
              <a:t>NATO Containers must be changed annually</a:t>
            </a:r>
          </a:p>
          <a:p>
            <a:pPr marL="284163" indent="-284163"/>
            <a:endParaRPr lang="en-US" sz="2200" dirty="0" smtClean="0">
              <a:solidFill>
                <a:srgbClr val="000000"/>
              </a:solidFill>
            </a:endParaRPr>
          </a:p>
          <a:p>
            <a:pPr marL="806451" lvl="2" indent="-284163"/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4" y="25908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Questions?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Lockheed Martin Overview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3642" y="1295401"/>
            <a:ext cx="2167325" cy="1588398"/>
            <a:chOff x="3686362" y="4738810"/>
            <a:chExt cx="2600631" cy="2236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8"/>
            <a:stretch/>
          </p:blipFill>
          <p:spPr>
            <a:xfrm>
              <a:off x="3760575" y="4738810"/>
              <a:ext cx="2320119" cy="13695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86362" y="5935341"/>
              <a:ext cx="2600631" cy="1040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87413" eaLnBrk="1" hangingPunct="1"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sz="2000" b="1" dirty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135</a:t>
              </a:r>
              <a:r>
                <a:rPr lang="en-US" sz="2400" dirty="0" smtClean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"/>
                  <a:ea typeface="ＭＳ Ｐゴシック"/>
                  <a:cs typeface="Arial Narrow"/>
                </a:rPr>
                <a:t>Cleared Facilities</a:t>
              </a:r>
            </a:p>
            <a:p>
              <a:pPr lvl="0" defTabSz="887413" eaLnBrk="1" hangingPunct="1"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en-US" sz="1400" b="0" dirty="0">
                  <a:solidFill>
                    <a:srgbClr val="000000"/>
                  </a:solidFill>
                  <a:latin typeface=""/>
                  <a:ea typeface="ＭＳ Ｐゴシック"/>
                  <a:cs typeface=""/>
                </a:rPr>
                <a:t> </a:t>
              </a:r>
              <a:r>
                <a:rPr lang="en-US" dirty="0" smtClean="0">
                  <a:solidFill>
                    <a:srgbClr val="007396"/>
                  </a:solidFill>
                  <a:latin typeface="Arial Narrow"/>
                  <a:ea typeface="ＭＳ Ｐゴシック"/>
                  <a:cs typeface=""/>
                </a:rPr>
                <a:t>33</a:t>
              </a:r>
              <a:r>
                <a:rPr lang="en-US" dirty="0" smtClean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 </a:t>
              </a:r>
              <a:r>
                <a:rPr lang="en-US" sz="1400" b="0" dirty="0" smtClean="0">
                  <a:solidFill>
                    <a:srgbClr val="000000"/>
                  </a:solidFill>
                  <a:latin typeface=""/>
                  <a:ea typeface="ＭＳ Ｐゴシック"/>
                  <a:cs typeface=""/>
                </a:rPr>
                <a:t>AA, A, B</a:t>
              </a:r>
              <a:r>
                <a:rPr lang="en-US" sz="1400" dirty="0" smtClean="0">
                  <a:solidFill>
                    <a:srgbClr val="000000"/>
                  </a:solidFill>
                  <a:latin typeface=""/>
                  <a:ea typeface="ＭＳ Ｐゴシック"/>
                  <a:cs typeface=""/>
                </a:rPr>
                <a:t> </a:t>
              </a:r>
              <a:r>
                <a:rPr lang="en-US" dirty="0" smtClean="0">
                  <a:solidFill>
                    <a:srgbClr val="007396"/>
                  </a:solidFill>
                  <a:latin typeface="Arial Narrow"/>
                  <a:ea typeface="ＭＳ Ｐゴシック"/>
                  <a:cs typeface=""/>
                </a:rPr>
                <a:t>102</a:t>
              </a:r>
              <a:r>
                <a:rPr lang="en-US" dirty="0" smtClean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"/>
                  <a:ea typeface="ＭＳ Ｐゴシック"/>
                  <a:cs typeface=""/>
                </a:rPr>
                <a:t>C, D, E</a:t>
              </a:r>
              <a:endParaRPr lang="en-US" sz="1400" b="0" dirty="0">
                <a:solidFill>
                  <a:srgbClr val="000000"/>
                </a:solidFill>
                <a:latin typeface=""/>
                <a:ea typeface="ＭＳ Ｐゴシック"/>
                <a:cs typeface="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89650" y="1295401"/>
            <a:ext cx="2656496" cy="1541088"/>
            <a:chOff x="6112035" y="2621949"/>
            <a:chExt cx="3187602" cy="21700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6915" y="2621949"/>
              <a:ext cx="2325756" cy="1371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12035" y="3968556"/>
              <a:ext cx="3187602" cy="8234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hangingPunct="1">
                <a:lnSpc>
                  <a:spcPct val="80000"/>
                </a:lnSpc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Operating in over</a:t>
              </a:r>
              <a:r>
                <a:rPr lang="en-US" sz="1400" b="0" dirty="0">
                  <a:solidFill>
                    <a:srgbClr val="007396"/>
                  </a:solidFill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000" b="1" dirty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70</a:t>
              </a:r>
              <a:r>
                <a:rPr lang="en-US" sz="1400" b="0" dirty="0">
                  <a:solidFill>
                    <a:srgbClr val="007396"/>
                  </a:solidFill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C</a:t>
              </a:r>
              <a:r>
                <a:rPr lang="en-US" sz="1400" b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ountries</a:t>
              </a:r>
            </a:p>
            <a:p>
              <a:pPr lvl="0" eaLnBrk="1" hangingPunct="1">
                <a:lnSpc>
                  <a:spcPct val="80000"/>
                </a:lnSpc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a</a:t>
              </a:r>
              <a:r>
                <a:rPr lang="en-US" sz="1400" b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nd </a:t>
              </a:r>
              <a:r>
                <a:rPr lang="en-US" sz="2000" b="1" dirty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590+ </a:t>
              </a:r>
              <a:r>
                <a:rPr lang="en-US" sz="1400" b="0" dirty="0">
                  <a:solidFill>
                    <a:srgbClr val="000000"/>
                  </a:solidFill>
                  <a:latin typeface=""/>
                  <a:ea typeface="ＭＳ Ｐゴシック"/>
                  <a:cs typeface=""/>
                </a:rPr>
                <a:t>Facilities</a:t>
              </a:r>
              <a:r>
                <a:rPr lang="en-US" sz="1400" b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 </a:t>
              </a:r>
              <a:endParaRPr lang="en-US" sz="2800" b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348" y="1324333"/>
            <a:ext cx="1952052" cy="1216666"/>
            <a:chOff x="3027533" y="8519039"/>
            <a:chExt cx="2342320" cy="1713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9060" r="9670"/>
            <a:stretch/>
          </p:blipFill>
          <p:spPr>
            <a:xfrm>
              <a:off x="3056508" y="8519039"/>
              <a:ext cx="2313345" cy="1371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027533" y="9832146"/>
              <a:ext cx="18774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87413" eaLnBrk="1" hangingPunct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b="1" dirty="0">
                  <a:solidFill>
                    <a:srgbClr val="007396"/>
                  </a:solidFill>
                  <a:latin typeface="Arial Narrow"/>
                  <a:ea typeface="ＭＳ Ｐゴシック"/>
                  <a:cs typeface="Arial Narrow"/>
                </a:rPr>
                <a:t>125,000</a:t>
              </a:r>
              <a:r>
                <a:rPr lang="en-US" sz="1600" dirty="0">
                  <a:solidFill>
                    <a:schemeClr val="bg2"/>
                  </a:solidFill>
                  <a:latin typeface="Arial Narrow"/>
                  <a:ea typeface="ＭＳ Ｐゴシック"/>
                  <a:cs typeface="Arial Narrow"/>
                </a:rPr>
                <a:t> </a:t>
              </a:r>
              <a:r>
                <a:rPr lang="en-US" sz="1400" b="0" dirty="0" smtClean="0">
                  <a:solidFill>
                    <a:schemeClr val="bg2"/>
                  </a:solidFill>
                  <a:latin typeface=""/>
                  <a:ea typeface="ＭＳ Ｐゴシック"/>
                  <a:cs typeface=""/>
                </a:rPr>
                <a:t>Employees</a:t>
              </a:r>
              <a:endParaRPr lang="en-US" sz="2400" dirty="0">
                <a:solidFill>
                  <a:schemeClr val="bg2"/>
                </a:solidFill>
                <a:latin typeface="Arial Narrow"/>
                <a:ea typeface="ＭＳ Ｐゴシック"/>
                <a:cs typeface="Arial Narrow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14480"/>
            <a:ext cx="8510754" cy="36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5" y="27432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1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89529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General Provisions and </a:t>
            </a:r>
            <a:r>
              <a:rPr lang="en-US" dirty="0">
                <a:ea typeface="ＭＳ Ｐゴシック" charset="0"/>
              </a:rPr>
              <a:t>Requirement</a:t>
            </a:r>
            <a:r>
              <a:rPr lang="en-US" i="1" dirty="0" smtClean="0">
                <a:ea typeface="ＭＳ Ｐゴシック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133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General Provisions &amp; Requirements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591752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1-206b - Contractor Reviews: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“Contractors shall review their security system on a continuing basis and shall also conduct a formal self-inspection at intervals consistent with risk management principles”: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Conforming Changes 2 (1-207b) requires an annual self-inspection that is certified by senior management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Use the DSS Self-Inspections Checklist located on the DSS website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Self-inspection report(s) must be made available during your DSS inspection</a:t>
            </a:r>
            <a:endParaRPr lang="en-US" sz="1600" dirty="0">
              <a:solidFill>
                <a:srgbClr val="000000"/>
              </a:solidFill>
            </a:endParaRP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Work with your DSS Representative on how/if they would like the findings reported: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Provide checklist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Presentation style</a:t>
            </a:r>
          </a:p>
        </p:txBody>
      </p:sp>
    </p:spTree>
    <p:extLst>
      <p:ext uri="{BB962C8B-B14F-4D97-AF65-F5344CB8AC3E}">
        <p14:creationId xmlns:p14="http://schemas.microsoft.com/office/powerpoint/2010/main" val="23341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General Provisions &amp; Requirements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4755148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1-302 - Reports to be Submitted to the CSA: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What should be reported?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1-302a:  Adverse Information:</a:t>
            </a:r>
          </a:p>
          <a:p>
            <a:pPr marL="969963" lvl="3" indent="-282575"/>
            <a:r>
              <a:rPr lang="en-US" sz="1600" dirty="0">
                <a:solidFill>
                  <a:srgbClr val="000000"/>
                </a:solidFill>
              </a:rPr>
              <a:t>Only Adverse </a:t>
            </a:r>
            <a:r>
              <a:rPr lang="en-US" sz="1600" dirty="0" smtClean="0">
                <a:solidFill>
                  <a:srgbClr val="000000"/>
                </a:solidFill>
              </a:rPr>
              <a:t>reports </a:t>
            </a:r>
            <a:r>
              <a:rPr lang="en-US" sz="1600" dirty="0">
                <a:solidFill>
                  <a:srgbClr val="000000"/>
                </a:solidFill>
              </a:rPr>
              <a:t>that are confirmed </a:t>
            </a:r>
            <a:r>
              <a:rPr lang="en-US" sz="1600" dirty="0" smtClean="0">
                <a:solidFill>
                  <a:srgbClr val="000000"/>
                </a:solidFill>
              </a:rPr>
              <a:t>should be submitted</a:t>
            </a:r>
            <a:endParaRPr lang="en-US" sz="1600" dirty="0">
              <a:solidFill>
                <a:srgbClr val="000000"/>
              </a:solidFill>
            </a:endParaRP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JPAS Selections:</a:t>
            </a:r>
          </a:p>
          <a:p>
            <a:pPr marL="969963" lvl="3" indent="-282575"/>
            <a:endParaRPr lang="en-US" sz="1600" dirty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 smtClean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 smtClean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 smtClean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>
              <a:solidFill>
                <a:srgbClr val="000000"/>
              </a:solidFill>
            </a:endParaRPr>
          </a:p>
          <a:p>
            <a:pPr marL="969963" lvl="3" indent="-282575"/>
            <a:endParaRPr lang="en-US" sz="1600" dirty="0" smtClean="0">
              <a:solidFill>
                <a:srgbClr val="000000"/>
              </a:solidFill>
            </a:endParaRP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1-302b:  Suspicious Contact Reports (SCR’s):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“Contractors shall report efforts by any individual, regardless of nationality, to obtain illegal or unauthorized access to classified information or to compromise a cleared employee.”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06774"/>
              </p:ext>
            </p:extLst>
          </p:nvPr>
        </p:nvGraphicFramePr>
        <p:xfrm>
          <a:off x="1447800" y="2895600"/>
          <a:ext cx="6096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Allegiance to the United States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Financial Considerations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Handling Protected Information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Foreign Influence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Alcohol Consumption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Outside Activities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Foreign Preference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Drug Involvement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Use of Information Technology Systems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Sexual Behavior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Psychological Conditions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Personal Conduct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Criminal Conduct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A7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General Provisions &amp; Requirements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3899529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1-302 - Reports to be Submitted to the CSA (cont.):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What should be reported?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1-302c:  Change in Cleared Employee Status:</a:t>
            </a: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Death, name change, termination, change in citizenship, change in the requirement to access classified</a:t>
            </a:r>
            <a:endParaRPr lang="en-US" sz="1600" dirty="0">
              <a:solidFill>
                <a:srgbClr val="000000"/>
              </a:solidFill>
            </a:endParaRPr>
          </a:p>
          <a:p>
            <a:pPr marL="969963" lvl="3" indent="-282575"/>
            <a:r>
              <a:rPr lang="en-US" sz="1600" dirty="0" smtClean="0">
                <a:solidFill>
                  <a:srgbClr val="000000"/>
                </a:solidFill>
              </a:rPr>
              <a:t>KMP Changes</a:t>
            </a:r>
          </a:p>
          <a:p>
            <a:pPr marL="277813" indent="-282575"/>
            <a:endParaRPr lang="en-US" sz="2000" dirty="0" smtClean="0">
              <a:solidFill>
                <a:srgbClr val="000000"/>
              </a:solidFill>
            </a:endParaRPr>
          </a:p>
          <a:p>
            <a:pPr marL="277813" indent="-282575"/>
            <a:r>
              <a:rPr lang="en-US" sz="2000" dirty="0" smtClean="0">
                <a:solidFill>
                  <a:srgbClr val="000000"/>
                </a:solidFill>
              </a:rPr>
              <a:t>1-303 - Reports of Loss, Compromised, or Suspected Compromise:</a:t>
            </a: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Process for violation: 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Report directly to the CSA</a:t>
            </a:r>
          </a:p>
          <a:p>
            <a:pPr marL="800101" lvl="2" indent="-282575"/>
            <a:r>
              <a:rPr lang="en-US" sz="1600" dirty="0" smtClean="0">
                <a:solidFill>
                  <a:srgbClr val="000000"/>
                </a:solidFill>
              </a:rPr>
              <a:t>Presume lost until an investigation determines otherwise</a:t>
            </a:r>
          </a:p>
        </p:txBody>
      </p:sp>
    </p:spTree>
    <p:extLst>
      <p:ext uri="{BB962C8B-B14F-4D97-AF65-F5344CB8AC3E}">
        <p14:creationId xmlns:p14="http://schemas.microsoft.com/office/powerpoint/2010/main" val="32509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479425" y="2743200"/>
            <a:ext cx="8221663" cy="615553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Chapter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2</a:t>
            </a:r>
            <a:endParaRPr sz="4000" dirty="0">
              <a:solidFill>
                <a:schemeClr val="bg1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410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425" y="3389529"/>
            <a:ext cx="8221663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i="1" dirty="0" smtClean="0">
                <a:ea typeface="ＭＳ Ｐゴシック" charset="0"/>
              </a:rPr>
              <a:t>Security Clearances</a:t>
            </a:r>
          </a:p>
        </p:txBody>
      </p:sp>
    </p:spTree>
    <p:extLst>
      <p:ext uri="{BB962C8B-B14F-4D97-AF65-F5344CB8AC3E}">
        <p14:creationId xmlns:p14="http://schemas.microsoft.com/office/powerpoint/2010/main" val="857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Security Clearances</a:t>
            </a:r>
            <a:endParaRPr lang="en-US" sz="3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61963" y="1219200"/>
            <a:ext cx="8224837" cy="661720"/>
          </a:xfrm>
        </p:spPr>
        <p:txBody>
          <a:bodyPr/>
          <a:lstStyle/>
          <a:p>
            <a:pPr marL="284163" lvl="0" indent="-284163"/>
            <a:r>
              <a:rPr lang="en-US" sz="2000" dirty="0" smtClean="0">
                <a:solidFill>
                  <a:srgbClr val="000000"/>
                </a:solidFill>
              </a:rPr>
              <a:t>General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1" indent="-282575"/>
            <a:r>
              <a:rPr lang="en-US" sz="1800" dirty="0" smtClean="0">
                <a:solidFill>
                  <a:srgbClr val="000000"/>
                </a:solidFill>
              </a:rPr>
              <a:t>Facility Security Clearances vs. Personnel Security Clearances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920859"/>
              </p:ext>
            </p:extLst>
          </p:nvPr>
        </p:nvGraphicFramePr>
        <p:xfrm>
          <a:off x="346868" y="2109520"/>
          <a:ext cx="7806531" cy="336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0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DA ALL HANDS 05-12-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nternal Presentation Template 5-12-2015 (2)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NextGenLM Presentation">
  <a:themeElements>
    <a:clrScheme name="Custom 106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1DE"/>
      </a:accent1>
      <a:accent2>
        <a:srgbClr val="FECB00"/>
      </a:accent2>
      <a:accent3>
        <a:srgbClr val="DE3831"/>
      </a:accent3>
      <a:accent4>
        <a:srgbClr val="34B233"/>
      </a:accent4>
      <a:accent5>
        <a:srgbClr val="77216F"/>
      </a:accent5>
      <a:accent6>
        <a:srgbClr val="00686B"/>
      </a:accent6>
      <a:hlink>
        <a:srgbClr val="007EA3"/>
      </a:hlink>
      <a:folHlink>
        <a:srgbClr val="61636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nal Presentation.potx [Read-Only]" id="{7BC0243E-6356-4758-829B-E31B640309ED}" vid="{14CDBFD3-0CEB-4FF6-A195-B82A9DFC2211}"/>
    </a:ext>
  </a:extLst>
</a:theme>
</file>

<file path=ppt/theme/theme17.xml><?xml version="1.0" encoding="utf-8"?>
<a:theme xmlns:a="http://schemas.openxmlformats.org/drawingml/2006/main" name="10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GENDA ALL HANDS 05-12-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GENDA ALL HANDS 05-12-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nternal Presentation Template 5-12-2015">
  <a:themeElements>
    <a:clrScheme name="Custom 113">
      <a:dk1>
        <a:srgbClr val="000000"/>
      </a:dk1>
      <a:lt1>
        <a:srgbClr val="000000"/>
      </a:lt1>
      <a:dk2>
        <a:srgbClr val="002F6C"/>
      </a:dk2>
      <a:lt2>
        <a:srgbClr val="FFFFFF"/>
      </a:lt2>
      <a:accent1>
        <a:srgbClr val="00A3E0"/>
      </a:accent1>
      <a:accent2>
        <a:srgbClr val="FFCD00"/>
      </a:accent2>
      <a:accent3>
        <a:srgbClr val="E03C31"/>
      </a:accent3>
      <a:accent4>
        <a:srgbClr val="43B02A"/>
      </a:accent4>
      <a:accent5>
        <a:srgbClr val="833177"/>
      </a:accent5>
      <a:accent6>
        <a:srgbClr val="00968F"/>
      </a:accent6>
      <a:hlink>
        <a:srgbClr val="007396"/>
      </a:hlink>
      <a:folHlink>
        <a:srgbClr val="63666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rporate Presentation - Copy">
  <a:themeElements>
    <a:clrScheme name="Custom 89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21A2DC"/>
      </a:accent1>
      <a:accent2>
        <a:srgbClr val="FDC922"/>
      </a:accent2>
      <a:accent3>
        <a:srgbClr val="DA3835"/>
      </a:accent3>
      <a:accent4>
        <a:srgbClr val="3CB038"/>
      </a:accent4>
      <a:accent5>
        <a:srgbClr val="75236E"/>
      </a:accent5>
      <a:accent6>
        <a:srgbClr val="16686B"/>
      </a:accent6>
      <a:hlink>
        <a:srgbClr val="1F7BA4"/>
      </a:hlink>
      <a:folHlink>
        <a:srgbClr val="7F7E7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1376</Words>
  <Application>Microsoft Office PowerPoint</Application>
  <PresentationFormat>On-screen Show (4:3)</PresentationFormat>
  <Paragraphs>205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Narrow</vt:lpstr>
      <vt:lpstr>Calibri</vt:lpstr>
      <vt:lpstr>AGENDA ALL HANDS 05-12-15</vt:lpstr>
      <vt:lpstr>1_AGENDA ALL HANDS 05-12-15</vt:lpstr>
      <vt:lpstr>2_AGENDA ALL HANDS 05-12-15</vt:lpstr>
      <vt:lpstr>Internal Presentation Template 5-12-2015</vt:lpstr>
      <vt:lpstr>1_Internal Presentation Template 5-12-2015</vt:lpstr>
      <vt:lpstr>2_Internal Presentation Template 5-12-2015</vt:lpstr>
      <vt:lpstr>3_Internal Presentation Template 5-12-2015</vt:lpstr>
      <vt:lpstr>4_Internal Presentation Template 5-12-2015</vt:lpstr>
      <vt:lpstr>Corporate Presentation - Copy</vt:lpstr>
      <vt:lpstr>5_Internal Presentation Template 5-12-2015</vt:lpstr>
      <vt:lpstr>6_Internal Presentation Template 5-12-2015</vt:lpstr>
      <vt:lpstr>Internal Presentation Template 5-12-2015 (2)</vt:lpstr>
      <vt:lpstr>7_Internal Presentation Template 5-12-2015</vt:lpstr>
      <vt:lpstr>8_Internal Presentation Template 5-12-2015</vt:lpstr>
      <vt:lpstr>9_Internal Presentation Template 5-12-2015</vt:lpstr>
      <vt:lpstr>NextGenLM Presentation</vt:lpstr>
      <vt:lpstr>10_Internal Presentation Template 5-12-2015</vt:lpstr>
      <vt:lpstr>FISWG</vt:lpstr>
      <vt:lpstr>Overview</vt:lpstr>
      <vt:lpstr>Lockheed Martin Overview</vt:lpstr>
      <vt:lpstr>PowerPoint Presentation</vt:lpstr>
      <vt:lpstr>General Provisions &amp; Requirements</vt:lpstr>
      <vt:lpstr>General Provisions &amp; Requirements</vt:lpstr>
      <vt:lpstr>General Provisions &amp; Requirements</vt:lpstr>
      <vt:lpstr>PowerPoint Presentation</vt:lpstr>
      <vt:lpstr>Security Clearances</vt:lpstr>
      <vt:lpstr>Security Clearances</vt:lpstr>
      <vt:lpstr>Security Clearances</vt:lpstr>
      <vt:lpstr>PowerPoint Presentation</vt:lpstr>
      <vt:lpstr>Security Training and Briefings</vt:lpstr>
      <vt:lpstr>Security Training and Briefings</vt:lpstr>
      <vt:lpstr>PowerPoint Presentation</vt:lpstr>
      <vt:lpstr>Safeguarding Classified Information</vt:lpstr>
      <vt:lpstr>Safeguarding Classified Information</vt:lpstr>
      <vt:lpstr>Safeguarding Classified Information</vt:lpstr>
      <vt:lpstr>Safeguarding Classified Information</vt:lpstr>
      <vt:lpstr>PowerPoint Presentation</vt:lpstr>
      <vt:lpstr>Information Systems Security</vt:lpstr>
      <vt:lpstr>PowerPoint Presentation</vt:lpstr>
      <vt:lpstr>Special Requirements</vt:lpstr>
      <vt:lpstr>PowerPoint Presentation</vt:lpstr>
      <vt:lpstr>International Security Requirements</vt:lpstr>
      <vt:lpstr>PowerPoint Presentation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Hand Meeting</dc:title>
  <dc:creator>Wild, Michelle (N-DCR Workforce)</dc:creator>
  <cp:lastModifiedBy>Gerri Leviston</cp:lastModifiedBy>
  <cp:revision>162</cp:revision>
  <dcterms:created xsi:type="dcterms:W3CDTF">2015-05-07T18:30:09Z</dcterms:created>
  <dcterms:modified xsi:type="dcterms:W3CDTF">2016-08-16T16:09:20Z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ACCT03\kzabella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